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CB44-BBA0-4251-A6AA-5FF07799D523}" type="datetimeFigureOut">
              <a:rPr lang="hr-HR" smtClean="0"/>
              <a:pPr/>
              <a:t>28.10.2010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BB068-E938-4F5A-BE82-AF81945F037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BB068-E938-4F5A-BE82-AF81945F037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4C98-6D26-4AA7-B798-F70F6C50F594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4B71-1ECC-4788-A1D2-CEB0A54D6A3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B3D1-AA18-4B8F-8322-6E67B2C6E45B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B17B-A443-4FCA-A586-1D8EFA2627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26A9-2F3C-4E28-A100-0E8173C27EA4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2424-258D-4E15-BCB6-DE299D3A16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FEB1-EDE8-45F0-B53E-D968D4B7C93F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7E1F-1EDE-427B-8C75-EA31364452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C0DE-0086-4A32-AD88-A800D0CA919E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B5AA-F261-4D96-89DA-4F910E26C7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3205-C9A6-48DF-A40C-6AB03AE0DE40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8F74-0A73-4142-8D1B-62BD5389F8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7464-54BD-466A-BA36-6D2DF8C86AC6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C774-1A05-465D-8583-A1B7FFDAC7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538D-732F-40E0-BA48-48BC158B671E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000B-8BDF-4C5D-B419-A2947070C3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791A-DC37-40EB-A322-FF96DFF7414E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1BE7-2966-4FB3-A4AF-D804F4B1B08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413-D69F-4B4C-960A-27767A9E4090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712F-9AEF-4192-944A-A146D365B07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68E7-8DB2-4C7A-B84C-D37325B23C26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5C45-E5B0-4E20-A19E-BCC33CB6BE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3E449-1A39-4B91-B363-CA653ABEB050}" type="datetime1">
              <a:rPr lang="sr-Latn-CS" smtClean="0"/>
              <a:pPr>
                <a:defRPr/>
              </a:pPr>
              <a:t>28.10.2010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EB8E1-4ED1-49ED-9D7C-DF7FE137AC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/index.php?title=Dominique_Girard&amp;action=edit&amp;redlink=1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%C5%A0tajerska_(austrijska_savezna_dr%C5%BEava)" TargetMode="External"/><Relationship Id="rId3" Type="http://schemas.openxmlformats.org/officeDocument/2006/relationships/hyperlink" Target="http://hr.wikipedia.org/wiki/Gradi%C5%A1%C4%87e" TargetMode="External"/><Relationship Id="rId7" Type="http://schemas.openxmlformats.org/officeDocument/2006/relationships/hyperlink" Target="http://hr.wikipedia.org/wiki/Salzburg_(austrijska_savezna_dr%C5%BEava)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Gornja_Austrija" TargetMode="External"/><Relationship Id="rId11" Type="http://schemas.openxmlformats.org/officeDocument/2006/relationships/hyperlink" Target="http://hr.wikipedia.org/wiki/Be%C4%8D" TargetMode="External"/><Relationship Id="rId5" Type="http://schemas.openxmlformats.org/officeDocument/2006/relationships/hyperlink" Target="http://hr.wikipedia.org/wiki/Donja_Austrija" TargetMode="External"/><Relationship Id="rId10" Type="http://schemas.openxmlformats.org/officeDocument/2006/relationships/hyperlink" Target="http://hr.wikipedia.org/w/index.php?title=Vorarlberg&amp;action=edit&amp;redlink=1" TargetMode="External"/><Relationship Id="rId4" Type="http://schemas.openxmlformats.org/officeDocument/2006/relationships/hyperlink" Target="http://hr.wikipedia.org/wiki/Koru%C5%A1ka_(austrijska_savezna_dr%C5%BEava)" TargetMode="External"/><Relationship Id="rId9" Type="http://schemas.openxmlformats.org/officeDocument/2006/relationships/hyperlink" Target="http://hr.wikipedia.org/wiki/Tiro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Dvorac_Eggenbe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34B71-1ECC-4788-A1D2-CEB0A54D6A39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7544" y="404664"/>
            <a:ext cx="7762056" cy="525658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hlink"/>
                </a:solidFill>
                <a:latin typeface="Arial" charset="0"/>
              </a:rPr>
              <a:t>Razmjena učenika 2010.</a:t>
            </a:r>
            <a:br>
              <a:rPr lang="hr-HR" dirty="0" smtClean="0">
                <a:solidFill>
                  <a:schemeClr val="hlink"/>
                </a:solidFill>
                <a:latin typeface="Arial" charset="0"/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Učenici SŠ „Braća Radić“ u Štajerskoj u Poljoprivredno- prehrambenoj školi u Grazu </a:t>
            </a:r>
            <a:endParaRPr lang="hr-H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Nakon obilaska dvorca Eggenberga sljedio je ručak u internatu te posjet ergeli lipicanera</a:t>
            </a:r>
            <a:endParaRPr lang="hr-HR" dirty="0"/>
          </a:p>
        </p:txBody>
      </p:sp>
      <p:pic>
        <p:nvPicPr>
          <p:cNvPr id="21506" name="Content Placeholder 5" descr="DSC007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500313"/>
            <a:ext cx="4286250" cy="4357687"/>
          </a:xfrm>
        </p:spPr>
      </p:pic>
      <p:pic>
        <p:nvPicPr>
          <p:cNvPr id="21507" name="Picture 7" descr="DSC008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500313"/>
            <a:ext cx="48577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Ergela lipicanera Piber “Lipizzanerheimat”</a:t>
            </a:r>
            <a:endParaRPr lang="hr-HR" dirty="0"/>
          </a:p>
        </p:txBody>
      </p:sp>
      <p:pic>
        <p:nvPicPr>
          <p:cNvPr id="4" name="Content Placeholder 3" descr="DSC007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500174"/>
            <a:ext cx="4353462" cy="326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SC00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3619492" cy="2714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SC00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143380"/>
            <a:ext cx="3500430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SC008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822041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1000" dirty="0" smtClean="0"/>
              <a:t>. </a:t>
            </a:r>
            <a:r>
              <a:rPr lang="hr-HR" sz="2400" dirty="0" smtClean="0"/>
              <a:t>CJELODNEVNI BORAVAK U BEČU        </a:t>
            </a:r>
            <a:endParaRPr lang="hr-HR" sz="24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smtClean="0"/>
              <a:t>Beč</a:t>
            </a:r>
            <a:r>
              <a:rPr lang="vi-VN" smtClean="0"/>
              <a:t> </a:t>
            </a:r>
            <a:r>
              <a:rPr lang="hr-HR" smtClean="0"/>
              <a:t>glavni </a:t>
            </a:r>
            <a:r>
              <a:rPr lang="vi-VN" smtClean="0"/>
              <a:t>i najveći grad</a:t>
            </a:r>
            <a:r>
              <a:rPr lang="hr-HR" smtClean="0"/>
              <a:t> Ausrije.</a:t>
            </a:r>
          </a:p>
          <a:p>
            <a:r>
              <a:rPr lang="hr-HR" smtClean="0"/>
              <a:t>Simbol Beča je katedrala sv. Stjepana</a:t>
            </a:r>
          </a:p>
        </p:txBody>
      </p:sp>
      <p:pic>
        <p:nvPicPr>
          <p:cNvPr id="4" name="Picture 3" descr="DSC00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5286380" cy="41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1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714620"/>
            <a:ext cx="4214810" cy="41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2000" dirty="0" smtClean="0">
                <a:solidFill>
                  <a:srgbClr val="FFFF00"/>
                </a:solidFill>
              </a:rPr>
              <a:t>BELVEDERE</a:t>
            </a:r>
            <a:r>
              <a:rPr lang="hr-HR" sz="2000" dirty="0" smtClean="0"/>
              <a:t> je naziv za kompleks baroknih palača podignutih za austrijskog princa Eugena Savojskog</a:t>
            </a:r>
            <a:endParaRPr lang="hr-HR" sz="2000" dirty="0"/>
          </a:p>
        </p:txBody>
      </p:sp>
      <p:pic>
        <p:nvPicPr>
          <p:cNvPr id="4" name="Content Placeholder 3" descr="DSC009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785926"/>
            <a:ext cx="6278033" cy="4708525"/>
          </a:xfrm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1285860"/>
            <a:ext cx="3186106" cy="7032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1600" dirty="0" smtClean="0"/>
              <a:t>Park je tipično barokni, u kojem su biljke i šetnice uredno i simetrično postavljeno poput kazališne kulise.</a:t>
            </a:r>
            <a:endParaRPr lang="hr-HR" sz="1600" dirty="0"/>
          </a:p>
        </p:txBody>
      </p:sp>
      <p:pic>
        <p:nvPicPr>
          <p:cNvPr id="4" name="Content Placeholder 3" descr="DSC009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62501" cy="3571876"/>
          </a:xfrm>
          <a:effectLst>
            <a:softEdge rad="112500"/>
          </a:effectLst>
        </p:spPr>
      </p:pic>
      <p:pic>
        <p:nvPicPr>
          <p:cNvPr id="5" name="Picture 4" descr="DSC00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643182"/>
            <a:ext cx="3143272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SC00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232676"/>
            <a:ext cx="3714744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5750" y="5072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solidFill>
                  <a:schemeClr val="bg2"/>
                </a:solidFill>
                <a:latin typeface="Book Antiqua" pitchFamily="18" charset="0"/>
              </a:rPr>
              <a:t>Park je projektirao francuski parkovni arhitekt </a:t>
            </a:r>
            <a:r>
              <a:rPr lang="hr-HR">
                <a:solidFill>
                  <a:schemeClr val="bg2"/>
                </a:solidFill>
                <a:latin typeface="Book Antiqua" pitchFamily="18" charset="0"/>
                <a:hlinkClick r:id="rId6" tooltip="Dominique Girard (stranica ne postoji)"/>
              </a:rPr>
              <a:t>Dominique Girard</a:t>
            </a:r>
            <a:endParaRPr lang="hr-HR">
              <a:solidFill>
                <a:schemeClr val="bg2"/>
              </a:solidFill>
              <a:latin typeface="Book Antiqu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4" name="Content Placeholder 3" descr="DSC010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482975"/>
            <a:ext cx="9144000" cy="3375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4" descr="DSC0094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75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SC0095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-142875"/>
            <a:ext cx="42862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7650" name="Content Placeholder 5" descr="DSC009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286250" cy="6858000"/>
          </a:xfrm>
        </p:spPr>
      </p:pic>
      <p:pic>
        <p:nvPicPr>
          <p:cNvPr id="27651" name="Picture 6" descr="DSC01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rgbClr val="FFFF00"/>
                </a:solidFill>
              </a:rPr>
              <a:t>austrija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31913" y="5445125"/>
            <a:ext cx="6400800" cy="50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dirty="0" smtClean="0">
                <a:solidFill>
                  <a:schemeClr val="hlink"/>
                </a:solidFill>
                <a:latin typeface="Arial" charset="0"/>
              </a:rPr>
              <a:t>Razmjena učenika 2010.</a:t>
            </a:r>
          </a:p>
        </p:txBody>
      </p:sp>
      <p:pic>
        <p:nvPicPr>
          <p:cNvPr id="13315" name="Picture 3" descr="large_flag_of_austri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214563"/>
            <a:ext cx="535781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34B71-1ECC-4788-A1D2-CEB0A54D6A39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SŠ"Braća Radić", Kaštel Štafilić</a:t>
            </a:r>
            <a:endParaRPr lang="hr-H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28625" y="928688"/>
            <a:ext cx="80724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>
                <a:latin typeface="Book Antiqua" pitchFamily="18" charset="0"/>
              </a:rPr>
              <a:t>Austrija je savezna republika i dijeli se na devet saveznih država:</a:t>
            </a:r>
          </a:p>
          <a:p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1 –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3" tooltip="Gradišće"/>
              </a:rPr>
              <a:t>Gradišće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2 –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4" tooltip="Koruška (austrijska savezna država)"/>
              </a:rPr>
              <a:t>Koruška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3 -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5" tooltip="Donja Austrija"/>
              </a:rPr>
              <a:t>Donja Austrija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4 -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6" tooltip="Gornja Austrija"/>
              </a:rPr>
              <a:t>Gornja Austrija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5 -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7" tooltip="Salzburg (austrijska savezna država)"/>
              </a:rPr>
              <a:t>Salzburg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6 –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8" tooltip="Štajerska (austrijska savezna država)"/>
              </a:rPr>
              <a:t>Štajerska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7 -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9" tooltip="Tirol"/>
              </a:rPr>
              <a:t>Tirol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8 -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10" tooltip="Vorarlberg (stranica ne postoji)"/>
              </a:rPr>
              <a:t>Vorarlberg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hr-HR" sz="2400" b="1">
                <a:solidFill>
                  <a:srgbClr val="FFFF00"/>
                </a:solidFill>
                <a:latin typeface="Book Antiqua" pitchFamily="18" charset="0"/>
              </a:rPr>
            </a:br>
            <a:r>
              <a:rPr lang="hr-HR" sz="2400" b="1">
                <a:solidFill>
                  <a:srgbClr val="FFFF00"/>
                </a:solidFill>
                <a:latin typeface="Book Antiqua" pitchFamily="18" charset="0"/>
              </a:rPr>
              <a:t>9 - </a:t>
            </a:r>
            <a:r>
              <a:rPr lang="hr-HR" sz="2400" b="1">
                <a:solidFill>
                  <a:srgbClr val="FFFF00"/>
                </a:solidFill>
                <a:latin typeface="Book Antiqua" pitchFamily="18" charset="0"/>
                <a:hlinkClick r:id="rId11" tooltip="Beč"/>
              </a:rPr>
              <a:t>Beč</a:t>
            </a:r>
            <a:endParaRPr lang="hr-HR" sz="2400" b="1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7" name="Content Placeholder 6" descr="The_States_of_Austria_Numbered.pn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3286116" y="2071678"/>
            <a:ext cx="5696954" cy="3000396"/>
          </a:xfrm>
          <a:effectLst>
            <a:softEdge rad="63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rgbClr val="FFFF00"/>
                </a:solidFill>
              </a:rPr>
              <a:t>Štajerska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28625" y="2071688"/>
            <a:ext cx="8358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>
                <a:latin typeface="Book Antiqua" pitchFamily="18" charset="0"/>
              </a:rPr>
              <a:t>Površinom je druga po veličini od devet austrijskih saveznih država. Glavni grad Štajerske je GRAZ koji je ujedno s 240.278 stanovnika nakon Beča drugi po veličini austrijski grad.</a:t>
            </a:r>
          </a:p>
          <a:p>
            <a:r>
              <a:rPr lang="hr-HR" sz="2400">
                <a:latin typeface="Book Antiqua" pitchFamily="18" charset="0"/>
              </a:rPr>
              <a:t>Štajerska se često naziva i „zelenom pokrajinom“ („Grüne Mark“), jer je oko 61% njezine površine prekriveno šumama, a sljedećih 25% površine zauzimaju livade, obradive površine, voćnjaci i vinogradi. Najveća rijeka je Mura.</a:t>
            </a:r>
          </a:p>
        </p:txBody>
      </p:sp>
      <p:pic>
        <p:nvPicPr>
          <p:cNvPr id="15363" name="Content Placeholder 6" descr="800px-Austria_stmk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4786313"/>
            <a:ext cx="4000500" cy="22510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Graz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Ima oko 250.000 stanovnika, od kojih su preko pet tisuća Hrvata.</a:t>
            </a:r>
          </a:p>
          <a:p>
            <a:r>
              <a:rPr lang="hr-HR" smtClean="0"/>
              <a:t>Graz je industrijsko te gospodarsko središte južnog dijela Austrije.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143375"/>
            <a:ext cx="7620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Nakon 8 sati vožnje,naše 8-dnevno putovanje započinje dolaskom u Graz.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7410" name="Content Placeholder 3" descr="main-square-in-gra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928813"/>
            <a:ext cx="6786563" cy="47132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Umorni od puta otišli smo se odmoriti u učenički dom</a:t>
            </a:r>
            <a:endParaRPr lang="hr-HR" dirty="0"/>
          </a:p>
        </p:txBody>
      </p:sp>
      <p:pic>
        <p:nvPicPr>
          <p:cNvPr id="18434" name="Content Placeholder 6" descr="DSC006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3857625"/>
            <a:ext cx="4714875" cy="3000375"/>
          </a:xfrm>
        </p:spPr>
      </p:pic>
      <p:pic>
        <p:nvPicPr>
          <p:cNvPr id="18435" name="Picture 9" descr="DSC006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0"/>
            <a:ext cx="4572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DSC0066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1600"/>
            <a:ext cx="44291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DSC0071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1428750"/>
            <a:ext cx="47148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 smtClean="0">
                <a:solidFill>
                  <a:schemeClr val="tx1"/>
                </a:solidFill>
              </a:rPr>
              <a:t>Nakon doručka u internatu otišli smo u posjet dvorcu Eggenberg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smtClean="0">
                <a:hlinkClick r:id="rId3" tooltip="Dvorac Eggenberg"/>
              </a:rPr>
              <a:t>Dvorac Eggenberg</a:t>
            </a:r>
            <a:r>
              <a:rPr lang="hr-HR" b="1" smtClean="0"/>
              <a:t> </a:t>
            </a:r>
            <a:r>
              <a:rPr lang="hr-HR" smtClean="0"/>
              <a:t>je barokna palača na zapadnoj ivici grada u kojoj se nalaze državničke prostorije i muzej. God. 2010. je dopisan zaštićenim spomenicima grada Graza na UNESCO-v popis svjetske baštine.</a:t>
            </a:r>
          </a:p>
        </p:txBody>
      </p:sp>
      <p:pic>
        <p:nvPicPr>
          <p:cNvPr id="19459" name="Picture 3" descr="Schlosseggenbergluftaufnah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856038"/>
            <a:ext cx="3929062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4" name="Content Placeholder 3" descr="DSC007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857619" cy="3357562"/>
          </a:xfrm>
          <a:effectLst>
            <a:softEdge rad="112500"/>
          </a:effectLst>
        </p:spPr>
      </p:pic>
      <p:pic>
        <p:nvPicPr>
          <p:cNvPr id="5" name="Picture 4" descr="DSC00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28" y="3286124"/>
            <a:ext cx="392907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07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6124"/>
            <a:ext cx="521494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6" descr="DSC0075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0"/>
            <a:ext cx="2571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007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0"/>
            <a:ext cx="328614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E7E1F-1EDE-427B-8C75-EA31364452D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SŠ"Braća Radić", Kaštel Štafilić</a:t>
            </a: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694</TotalTime>
  <Words>377</Words>
  <Application>Microsoft Office PowerPoint</Application>
  <PresentationFormat>On-screen Show (4:3)</PresentationFormat>
  <Paragraphs>72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Razmjena učenika 2010.  Učenici SŠ „Braća Radić“ u Štajerskoj u Poljoprivredno- prehrambenoj školi u Grazu </vt:lpstr>
      <vt:lpstr>austrija</vt:lpstr>
      <vt:lpstr> </vt:lpstr>
      <vt:lpstr>Štajerska</vt:lpstr>
      <vt:lpstr>Graz </vt:lpstr>
      <vt:lpstr>Nakon 8 sati vožnje,naše 8-dnevno putovanje započinje dolaskom u Graz. </vt:lpstr>
      <vt:lpstr>Umorni od puta otišli smo se odmoriti u učenički dom</vt:lpstr>
      <vt:lpstr>Nakon doručka u internatu otišli smo u posjet dvorcu Eggenberg</vt:lpstr>
      <vt:lpstr>Slide 9</vt:lpstr>
      <vt:lpstr>Nakon obilaska dvorca Eggenberga sljedio je ručak u internatu te posjet ergeli lipicanera</vt:lpstr>
      <vt:lpstr>Ergela lipicanera Piber “Lipizzanerheimat”</vt:lpstr>
      <vt:lpstr>. CJELODNEVNI BORAVAK U BEČU        </vt:lpstr>
      <vt:lpstr>BELVEDERE je naziv za kompleks baroknih palača podignutih za austrijskog princa Eugena Savojskog</vt:lpstr>
      <vt:lpstr>Park je tipično barokni, u kojem su biljke i šetnice uredno i simetrično postavljeno poput kazališne kulise.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austrija</dc:title>
  <dc:creator>Marija</dc:creator>
  <cp:lastModifiedBy>Maximus</cp:lastModifiedBy>
  <cp:revision>70</cp:revision>
  <dcterms:created xsi:type="dcterms:W3CDTF">2010-10-23T07:12:15Z</dcterms:created>
  <dcterms:modified xsi:type="dcterms:W3CDTF">2010-10-28T19:44:56Z</dcterms:modified>
</cp:coreProperties>
</file>