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047" autoAdjust="0"/>
    <p:restoredTop sz="96825" autoAdjust="0"/>
  </p:normalViewPr>
  <p:slideViewPr>
    <p:cSldViewPr>
      <p:cViewPr varScale="1">
        <p:scale>
          <a:sx n="72" d="100"/>
          <a:sy n="72" d="100"/>
        </p:scale>
        <p:origin x="-50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1FC2-47EE-434C-AAAD-D006CCAE9A48}" type="datetimeFigureOut">
              <a:rPr lang="sr-Latn-CS" smtClean="0"/>
              <a:pPr/>
              <a:t>11.3.2011</a:t>
            </a:fld>
            <a:endParaRPr lang="hr-H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3777-1527-4D5F-A725-9F68ECDE4DD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1FC2-47EE-434C-AAAD-D006CCAE9A48}" type="datetimeFigureOut">
              <a:rPr lang="sr-Latn-CS" smtClean="0"/>
              <a:pPr/>
              <a:t>11.3.2011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3777-1527-4D5F-A725-9F68ECDE4DD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1FC2-47EE-434C-AAAD-D006CCAE9A48}" type="datetimeFigureOut">
              <a:rPr lang="sr-Latn-CS" smtClean="0"/>
              <a:pPr/>
              <a:t>11.3.2011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3777-1527-4D5F-A725-9F68ECDE4DD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1FC2-47EE-434C-AAAD-D006CCAE9A48}" type="datetimeFigureOut">
              <a:rPr lang="sr-Latn-CS" smtClean="0"/>
              <a:pPr/>
              <a:t>11.3.2011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3777-1527-4D5F-A725-9F68ECDE4DD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1FC2-47EE-434C-AAAD-D006CCAE9A48}" type="datetimeFigureOut">
              <a:rPr lang="sr-Latn-CS" smtClean="0"/>
              <a:pPr/>
              <a:t>11.3.2011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3777-1527-4D5F-A725-9F68ECDE4DD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1FC2-47EE-434C-AAAD-D006CCAE9A48}" type="datetimeFigureOut">
              <a:rPr lang="sr-Latn-CS" smtClean="0"/>
              <a:pPr/>
              <a:t>11.3.2011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3777-1527-4D5F-A725-9F68ECDE4DD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1FC2-47EE-434C-AAAD-D006CCAE9A48}" type="datetimeFigureOut">
              <a:rPr lang="sr-Latn-CS" smtClean="0"/>
              <a:pPr/>
              <a:t>11.3.2011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3777-1527-4D5F-A725-9F68ECDE4DD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1FC2-47EE-434C-AAAD-D006CCAE9A48}" type="datetimeFigureOut">
              <a:rPr lang="sr-Latn-CS" smtClean="0"/>
              <a:pPr/>
              <a:t>11.3.2011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3777-1527-4D5F-A725-9F68ECDE4DD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1FC2-47EE-434C-AAAD-D006CCAE9A48}" type="datetimeFigureOut">
              <a:rPr lang="sr-Latn-CS" smtClean="0"/>
              <a:pPr/>
              <a:t>11.3.2011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3777-1527-4D5F-A725-9F68ECDE4DD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1FC2-47EE-434C-AAAD-D006CCAE9A48}" type="datetimeFigureOut">
              <a:rPr lang="sr-Latn-CS" smtClean="0"/>
              <a:pPr/>
              <a:t>11.3.2011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3777-1527-4D5F-A725-9F68ECDE4DDA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1FC2-47EE-434C-AAAD-D006CCAE9A48}" type="datetimeFigureOut">
              <a:rPr lang="sr-Latn-CS" smtClean="0"/>
              <a:pPr/>
              <a:t>11.3.2011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F5F3777-1527-4D5F-A725-9F68ECDE4DDA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DE71FC2-47EE-434C-AAAD-D006CCAE9A48}" type="datetimeFigureOut">
              <a:rPr lang="sr-Latn-CS" smtClean="0"/>
              <a:pPr/>
              <a:t>11.3.2011</a:t>
            </a:fld>
            <a:endParaRPr lang="hr-H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F5F3777-1527-4D5F-A725-9F68ECDE4DDA}" type="slidenum">
              <a:rPr lang="hr-HR" smtClean="0"/>
              <a:pPr/>
              <a:t>‹#›</a:t>
            </a:fld>
            <a:endParaRPr lang="hr-H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BAĆO\Desktop\New Folder (2)\P040311_11.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0800000" flipV="1">
            <a:off x="500034" y="1071546"/>
            <a:ext cx="7858180" cy="3786190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br>
              <a:rPr lang="hr-H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hr-H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RIBOGOJILIŠTE KALIFORNIJSKE PASTRVE JADRO</a:t>
            </a:r>
            <a:br>
              <a:rPr lang="hr-H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(SOLIN)</a:t>
            </a:r>
            <a:endParaRPr lang="hr-HR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V="1">
            <a:off x="0" y="6857999"/>
            <a:ext cx="9144000" cy="45719"/>
          </a:xfrm>
        </p:spPr>
        <p:txBody>
          <a:bodyPr>
            <a:normAutofit fontScale="25000" lnSpcReduction="20000"/>
          </a:bodyPr>
          <a:lstStyle/>
          <a:p>
            <a:pPr algn="l"/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418484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ZAŠTITA OD GALEBOVA I KRIVOLOVA</a:t>
            </a:r>
            <a:endParaRPr lang="hr-H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22530" name="Picture 2" descr="D:\My Documents\marko\ribogojiliste\P040311_11.05_[0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57364"/>
            <a:ext cx="4643438" cy="5000636"/>
          </a:xfrm>
          <a:prstGeom prst="rect">
            <a:avLst/>
          </a:prstGeom>
          <a:noFill/>
        </p:spPr>
      </p:pic>
      <p:pic>
        <p:nvPicPr>
          <p:cNvPr id="22531" name="Picture 3" descr="D:\My Documents\marko\ribogojiliste\P040311_10.51_[02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857364"/>
            <a:ext cx="4500562" cy="5000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My Documents\marko\ribogojiliste\P040311_10.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14810" cy="3024184"/>
          </a:xfrm>
          <a:prstGeom prst="rect">
            <a:avLst/>
          </a:prstGeom>
          <a:noFill/>
        </p:spPr>
      </p:pic>
      <p:pic>
        <p:nvPicPr>
          <p:cNvPr id="21507" name="Picture 3" descr="D:\My Documents\marko\ribogojiliste\P040311_10.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0"/>
            <a:ext cx="4929190" cy="2857496"/>
          </a:xfrm>
          <a:prstGeom prst="rect">
            <a:avLst/>
          </a:prstGeom>
          <a:noFill/>
        </p:spPr>
      </p:pic>
      <p:pic>
        <p:nvPicPr>
          <p:cNvPr id="21508" name="Picture 4" descr="D:\My Documents\marko\ribogojiliste\P040311_10.4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28934"/>
            <a:ext cx="9144000" cy="3929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6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MARKO SMOLJAN</a:t>
            </a:r>
          </a:p>
          <a:p>
            <a:pPr algn="ctr"/>
            <a:r>
              <a:rPr lang="hr-HR" sz="6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JOSIP GRBAVAC</a:t>
            </a:r>
          </a:p>
          <a:p>
            <a:pPr algn="ctr"/>
            <a:r>
              <a:rPr lang="hr-HR" sz="6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kola.IBM-4EBB30BD47B\Desktop\P040311_10.46_[03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2050" name="Picture 2" descr="C:\Documents and Settings\BAĆO\Desktop\New Folder (2)\P040311_10.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2051" name="Picture 3" descr="D:\My Documents\marko\ribogojiliste\P040311_10.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53276"/>
          </a:xfrm>
        </p:spPr>
        <p:txBody>
          <a:bodyPr/>
          <a:lstStyle/>
          <a:p>
            <a:r>
              <a:rPr lang="hr-H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UVOD U RIBOGOJILIŠTE</a:t>
            </a:r>
            <a:endParaRPr lang="hr-H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2207900"/>
          </a:xfrm>
        </p:spPr>
        <p:txBody>
          <a:bodyPr/>
          <a:lstStyle/>
          <a:p>
            <a:r>
              <a:rPr lang="hr-HR" dirty="0" smtClean="0">
                <a:solidFill>
                  <a:srgbClr val="0070C0"/>
                </a:solidFill>
              </a:rPr>
              <a:t>Na početku ribogojilišta su bazeni sa ovogodišnjom i prošlogodišnjom mlađi, temperatura zimi je 13 do 14 stupnjeva ,a ljeti 16 do 17 stupnjeva.Protok vode je 1500 litara u sekundi. Mlađ se liječi, a odrasli rijetko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4097" name="Picture 1" descr="D:\My Documents\marko\ribogojiliste\P040311_10.46_[02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3571876"/>
            <a:ext cx="7358114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BAKTERIJSKA INFEKCIJA PASTRVE</a:t>
            </a:r>
            <a:endParaRPr lang="hr-H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329114" cy="4389120"/>
          </a:xfrm>
        </p:spPr>
        <p:txBody>
          <a:bodyPr/>
          <a:lstStyle/>
          <a:p>
            <a:r>
              <a:rPr lang="hr-HR" dirty="0" smtClean="0">
                <a:solidFill>
                  <a:srgbClr val="0070C0"/>
                </a:solidFill>
              </a:rPr>
              <a:t>Najčešća infekcija je sa  MYXO bakterijama, te se daje trimetasul kao kupka ili poprskan po hrani.Jedan mužjak je imao na koži saprolegniju-plijesan koja se naselila na njegovu oštećenu kožu zbog loše ljudske manipulacije ribom.</a:t>
            </a:r>
          </a:p>
          <a:p>
            <a:endParaRPr lang="hr-HR" dirty="0"/>
          </a:p>
        </p:txBody>
      </p:sp>
      <p:pic>
        <p:nvPicPr>
          <p:cNvPr id="3074" name="Picture 2" descr="http://t3.gstatic.com/images?q=tbn:ANd9GcRv2U2d5F12EnoPmXY2Dfju4HL-LKfRm0trQIoa00MP2FL-w-Ms6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928802"/>
            <a:ext cx="4000528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24648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                </a:t>
            </a:r>
            <a:r>
              <a:rPr lang="hr-H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HRANJENJE</a:t>
            </a:r>
            <a:endParaRPr lang="hr-H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4488"/>
            <a:ext cx="4471990" cy="500066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hr-HR" dirty="0" smtClean="0">
                <a:solidFill>
                  <a:srgbClr val="0070C0"/>
                </a:solidFill>
              </a:rPr>
              <a:t>    Konzumna riba se uzgaja 1-1.5 godinu do veličine 250 grama. Sortiraju se jedanput mjesečno veće od manjih zbog kanibalizma. Veće ribe se hrane 2 puta dnevno; u 7 ujutro i 16 popodne.Daje se 1 posto hrane s obzirom na težinu ribe kao npr. 1% hrane na 6 tona vode, a to je 60/90 kila dnevno.Mesojedi su i stalno su gladni. Na ulazu i izlazu svakog bazena su rešetke koje se mogu začepiti granama ,lišćem ili vrećicama.Sastav hrane: 70% je riblje brašno tj 2/3 , a ostalo je soja, vitamini ,minerali. Uvozi se iz Danske jer je naša hrana puna kostiju glave i škrga što nije dobro.T o je visoko proteinska hrana pa mlađi treba 60% bjelančevina -10% masti ,a odraslima 40% bjelančevina te 20% masti.</a:t>
            </a:r>
            <a:r>
              <a:rPr lang="hr-HR" dirty="0" smtClean="0"/>
              <a:t> </a:t>
            </a:r>
            <a:r>
              <a:rPr lang="hr-HR" dirty="0" smtClean="0">
                <a:solidFill>
                  <a:srgbClr val="0070C0"/>
                </a:solidFill>
              </a:rPr>
              <a:t>Hrana se ne daje kad je voda mutna,kod nevere sve polegnu i ne hrane se.</a:t>
            </a:r>
            <a:endParaRPr lang="hr-HR" dirty="0">
              <a:solidFill>
                <a:srgbClr val="0070C0"/>
              </a:solidFill>
            </a:endParaRPr>
          </a:p>
        </p:txBody>
      </p:sp>
      <p:pic>
        <p:nvPicPr>
          <p:cNvPr id="17410" name="Picture 2" descr="D:\My Documents\marko\ribogojiliste\P040311_10.49_[0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2285992"/>
            <a:ext cx="3929090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38962"/>
          </a:xfrm>
        </p:spPr>
        <p:txBody>
          <a:bodyPr/>
          <a:lstStyle/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</a:t>
            </a:r>
            <a:r>
              <a:rPr lang="hr-H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MRIJEST</a:t>
            </a:r>
            <a:endParaRPr lang="hr-H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4488"/>
            <a:ext cx="5543560" cy="4929222"/>
          </a:xfrm>
        </p:spPr>
        <p:txBody>
          <a:bodyPr>
            <a:normAutofit fontScale="70000" lnSpcReduction="20000"/>
          </a:bodyPr>
          <a:lstStyle/>
          <a:p>
            <a:r>
              <a:rPr lang="hr-HR" dirty="0" smtClean="0">
                <a:solidFill>
                  <a:srgbClr val="0070C0"/>
                </a:solidFill>
              </a:rPr>
              <a:t>Mrijest počinje sredinom 10. mjeseca i traje do sredine 12. mjeseca.Broj matica je od 2000 do 2500 komada, stare 3-4 godine i teške 3-4 kilograma.Ikra se uzima na bazenima od matica starih 3 godine „masažom trbuha“.Prvo se stavljaju u bazene gdje se odvajaju zrele od nezrelih matica te provjeravamo kloaku.Ako iz nje izlaze spolne stanice riba ide na izmuzivanje. Hipofizacija (hormonalni mrijest kod kalifornijske ne radi jedino kod šarana i lubina).Nekad se pastrva uzgajala na Pantani, tamo su bazeni bili zemljani, a pastrva im je mirisala na more. Mrijest se radi na izvoru Jadra gdje se vrši aeracija oplolđenih jajašaca-ikre. Oplodnja se događa za 5 minuta. Oplođena ikra ide na separaciju to se radi posebnim aparatom koji razlikuje crvenu boju od bijele boje. Prethodno se ikra preljeva bojom i ako je oplođena pocrveni,a ako nije ostaje bijela. Ikra se stavlja u plitke posude, mrtva ikra truli i uništi sve oko sebe te se ručno odvajaju i to traje oko 8 dana. Koristi se sperma jednog mužjaka na ikru od tri ženke.</a:t>
            </a:r>
          </a:p>
          <a:p>
            <a:endParaRPr lang="hr-HR" dirty="0"/>
          </a:p>
        </p:txBody>
      </p:sp>
      <p:pic>
        <p:nvPicPr>
          <p:cNvPr id="18434" name="Picture 2" descr="D:\My Documents\marko\ribogojiliste\P040311_10.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714356"/>
            <a:ext cx="3000396" cy="2643206"/>
          </a:xfrm>
          <a:prstGeom prst="rect">
            <a:avLst/>
          </a:prstGeom>
          <a:noFill/>
        </p:spPr>
      </p:pic>
      <p:pic>
        <p:nvPicPr>
          <p:cNvPr id="18435" name="Picture 3" descr="D:\My Documents\marko\ribogojiliste\P040311_10.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3357562"/>
            <a:ext cx="3000396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          </a:t>
            </a:r>
            <a:r>
              <a:rPr lang="hr-H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KANIBALIZAM</a:t>
            </a:r>
            <a:endParaRPr lang="hr-H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1971660" cy="4389120"/>
          </a:xfrm>
        </p:spPr>
        <p:txBody>
          <a:bodyPr>
            <a:normAutofit lnSpcReduction="10000"/>
          </a:bodyPr>
          <a:lstStyle/>
          <a:p>
            <a:r>
              <a:rPr lang="hr-HR" dirty="0" smtClean="0">
                <a:solidFill>
                  <a:srgbClr val="0070C0"/>
                </a:solidFill>
              </a:rPr>
              <a:t>Ribe kao  kanibali mogu pojesti i do 30 svojih manjih riba u skupini. Zato je nužna separacija.</a:t>
            </a:r>
            <a:endParaRPr lang="hr-HR" dirty="0">
              <a:solidFill>
                <a:srgbClr val="0070C0"/>
              </a:solidFill>
            </a:endParaRPr>
          </a:p>
        </p:txBody>
      </p:sp>
      <p:pic>
        <p:nvPicPr>
          <p:cNvPr id="19458" name="Picture 2" descr="D:\My Documents\marko\ribogojiliste\P040311_11.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1857364"/>
            <a:ext cx="5310225" cy="4214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PREGLED PASTRVA </a:t>
            </a:r>
            <a:endParaRPr lang="hr-H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28" y="2786058"/>
            <a:ext cx="5257808" cy="2752724"/>
          </a:xfrm>
        </p:spPr>
        <p:txBody>
          <a:bodyPr/>
          <a:lstStyle/>
          <a:p>
            <a:r>
              <a:rPr lang="hr-HR" dirty="0" smtClean="0">
                <a:solidFill>
                  <a:srgbClr val="0070C0"/>
                </a:solidFill>
              </a:rPr>
              <a:t>Veterinari iz Vet. stanice Solin dolaze po uzorke pastrva koje pregledavaju na bolesti koje se spriječavaju po Zakonu (moritoring).</a:t>
            </a:r>
            <a:endParaRPr lang="hr-HR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My Documents\marko\ribogojiliste\P040311_11.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2071678"/>
            <a:ext cx="3857620" cy="364333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                 </a:t>
            </a:r>
            <a:r>
              <a:rPr lang="hr-H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UZGOJ </a:t>
            </a:r>
            <a:endParaRPr lang="hr-H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614866" cy="4636792"/>
          </a:xfrm>
        </p:spPr>
        <p:txBody>
          <a:bodyPr>
            <a:normAutofit fontScale="77500" lnSpcReduction="20000"/>
          </a:bodyPr>
          <a:lstStyle/>
          <a:p>
            <a:r>
              <a:rPr lang="hr-HR" dirty="0" smtClean="0">
                <a:solidFill>
                  <a:srgbClr val="0070C0"/>
                </a:solidFill>
              </a:rPr>
              <a:t>Nakon 12 mjeseci izlovi se prva klasa ribe,a zadnja sa 18 -20 mjeseci.Država daje poticaj od 1.50 kn po kilogramu proizvodnje.Proizvodnja je rizična.Ugibanja su nužna zbog djelovanja bakterija i virusa,oštećenja peraja ,lošeg protoka,ozljeda,pada imuniteta,promjene pH.Kad je povećana kiselost (ispod 7 ) bakterija je previše. Najteže je kroz 3.-5. mjeseca kad se javlja disbalans acidobazne ravnoteže. Male ribice izgledaju kao punoglavci i troše žumanjčanu vrećicu.Velike su s obzirom  na mlađ lubina, koji je tanak poput trepavice i vidi se samo kod loma svjetlosti.Sa 30 dana mlađ dolazi u bazene.</a:t>
            </a:r>
            <a:endParaRPr lang="hr-HR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</TotalTime>
  <Words>597</Words>
  <Application>Microsoft Office PowerPoint</Application>
  <PresentationFormat>On-screen Show (4:3)</PresentationFormat>
  <Paragraphs>19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Flow</vt:lpstr>
      <vt:lpstr>              RIBOGOJILIŠTE KALIFORNIJSKE PASTRVE JADRO    (SOLIN)</vt:lpstr>
      <vt:lpstr>Slide 2</vt:lpstr>
      <vt:lpstr>       UVOD U RIBOGOJILIŠTE</vt:lpstr>
      <vt:lpstr>     BAKTERIJSKA INFEKCIJA PASTRVE</vt:lpstr>
      <vt:lpstr>                HRANJENJE</vt:lpstr>
      <vt:lpstr>                   MRIJEST</vt:lpstr>
      <vt:lpstr>             KANIBALIZAM</vt:lpstr>
      <vt:lpstr>       PREGLED PASTRVA </vt:lpstr>
      <vt:lpstr>                    UZGOJ </vt:lpstr>
      <vt:lpstr>ZAŠTITA OD GALEBOVA I KRIVOLOVA</vt:lpstr>
      <vt:lpstr>Slide 11</vt:lpstr>
      <vt:lpstr>Slide 12</vt:lpstr>
      <vt:lpstr>Slide 13</vt:lpstr>
    </vt:vector>
  </TitlesOfParts>
  <Company>DIVLJACI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RIBOGOILIŠTE  JADRO (SOLIN) </dc:title>
  <dc:creator>COM</dc:creator>
  <cp:lastModifiedBy> </cp:lastModifiedBy>
  <cp:revision>18</cp:revision>
  <dcterms:created xsi:type="dcterms:W3CDTF">2011-03-11T09:40:47Z</dcterms:created>
  <dcterms:modified xsi:type="dcterms:W3CDTF">2011-03-11T17:52:23Z</dcterms:modified>
</cp:coreProperties>
</file>